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notesMasterIdLst>
    <p:notesMasterId r:id="rId30"/>
  </p:notesMasterIdLst>
  <p:sldIdLst>
    <p:sldId id="256" r:id="rId2"/>
    <p:sldId id="348" r:id="rId3"/>
    <p:sldId id="349" r:id="rId4"/>
    <p:sldId id="350" r:id="rId5"/>
    <p:sldId id="351" r:id="rId6"/>
    <p:sldId id="359" r:id="rId7"/>
    <p:sldId id="377" r:id="rId8"/>
    <p:sldId id="378" r:id="rId9"/>
    <p:sldId id="387" r:id="rId10"/>
    <p:sldId id="392" r:id="rId11"/>
    <p:sldId id="386" r:id="rId12"/>
    <p:sldId id="393" r:id="rId13"/>
    <p:sldId id="385" r:id="rId14"/>
    <p:sldId id="394" r:id="rId15"/>
    <p:sldId id="384" r:id="rId16"/>
    <p:sldId id="395" r:id="rId17"/>
    <p:sldId id="383" r:id="rId18"/>
    <p:sldId id="396" r:id="rId19"/>
    <p:sldId id="379" r:id="rId20"/>
    <p:sldId id="397" r:id="rId21"/>
    <p:sldId id="380" r:id="rId22"/>
    <p:sldId id="398" r:id="rId23"/>
    <p:sldId id="381" r:id="rId24"/>
    <p:sldId id="399" r:id="rId25"/>
    <p:sldId id="391" r:id="rId26"/>
    <p:sldId id="388" r:id="rId27"/>
    <p:sldId id="389" r:id="rId28"/>
    <p:sldId id="400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83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8DEC771-9FAA-46F0-AE3F-5F7450881193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DF7A46-DC3A-4DC2-AD92-6C82B5405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75185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DF7A46-DC3A-4DC2-AD92-6C82B5405B8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3892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DF7A46-DC3A-4DC2-AD92-6C82B5405B8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1673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DF7A46-DC3A-4DC2-AD92-6C82B5405B8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1673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DF7A46-DC3A-4DC2-AD92-6C82B5405B8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1673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DF7A46-DC3A-4DC2-AD92-6C82B5405B8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1673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DF7A46-DC3A-4DC2-AD92-6C82B5405B8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1673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DF7A46-DC3A-4DC2-AD92-6C82B5405B8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1673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DF7A46-DC3A-4DC2-AD92-6C82B5405B8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1673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DF7A46-DC3A-4DC2-AD92-6C82B5405B8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9350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DF7A46-DC3A-4DC2-AD92-6C82B5405B8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6345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DF7A46-DC3A-4DC2-AD92-6C82B5405B8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3241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DF7A46-DC3A-4DC2-AD92-6C82B5405B8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1673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DF7A46-DC3A-4DC2-AD92-6C82B5405B8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1673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DF7A46-DC3A-4DC2-AD92-6C82B5405B8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1673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DF7A46-DC3A-4DC2-AD92-6C82B5405B8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1673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DF7A46-DC3A-4DC2-AD92-6C82B5405B8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1673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FB135EDA-62C1-4DAC-A9B1-FF1D35196351}" type="datetimeFigureOut">
              <a:rPr lang="en-US" smtClean="0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65FAA771-C4E8-40A2-8A56-44CFFB3195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20 Dikdörtgen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Dikdörtgen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Dikdörtgen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Dikdörtgen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B9ADD-E96D-4082-B988-A09A3418BECB}" type="datetimeFigureOut">
              <a:rPr lang="en-US" smtClean="0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439FE-1086-4353-8DF3-487907297C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12EAE3-A65A-4306-9F99-8CB837CE4EB2}" type="datetimeFigureOut">
              <a:rPr lang="en-US" smtClean="0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B034E2-5FBE-4D34-AE07-5BE273E252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E2379C-A8D4-4B05-8DB0-B5612D374D25}" type="datetimeFigureOut">
              <a:rPr lang="en-US" smtClean="0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D061F-1722-49B7-BF92-A721CA2A1F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fld id="{75F30249-B82C-4889-ACAD-53A5368344E8}" type="datetimeFigureOut">
              <a:rPr lang="en-US" smtClean="0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F9550F75-71C9-4F58-8C28-B2CAF465D2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6 Dikdörtgen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0FD9B2-F04B-4EA5-B7D3-71857EC5F4DC}" type="datetimeFigureOut">
              <a:rPr lang="en-US" smtClean="0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AE005B-9341-4CF8-A29E-DEB1CDEC38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5B6961-6BC9-4719-B38F-6B1E22214CD4}" type="datetimeFigureOut">
              <a:rPr lang="en-US" smtClean="0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6E5F6-8808-4A19-BBE6-00C68263F5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08705D-048C-43B9-908C-40B5F090B6B9}" type="datetimeFigureOut">
              <a:rPr lang="en-US" smtClean="0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0209B-463C-4EED-A8DB-27FE23BD91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5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633538-B70B-42BA-AD8C-3D4FB2F29008}" type="datetimeFigureOut">
              <a:rPr lang="en-US" smtClean="0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ACC6-043E-4001-9A4D-D7FE004115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4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096163-B967-4E04-B77B-E88D206188EF}" type="datetimeFigureOut">
              <a:rPr lang="en-US" smtClean="0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93413B-33B6-4AD7-A025-EA0DB9C894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İçerik Yer Tutucusu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37A0C9-23CB-4202-BDAE-D7829DA7DB6C}" type="datetimeFigureOut">
              <a:rPr lang="en-US" smtClean="0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9E74E-54DB-4554-98B1-A5C8353C6D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E28F65E-4959-4518-B01F-BDF759B665B3}" type="datetimeFigureOut">
              <a:rPr lang="en-US" smtClean="0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22EB5D1-37F1-4F19-A1A7-B857D11BF1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2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Düz Bağlayıcı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457200" y="1358900"/>
            <a:ext cx="8458200" cy="14700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sz="5000" b="1" dirty="0" smtClean="0"/>
              <a:t>EĞİTİM BİLİŞİM AĞI (EBA)</a:t>
            </a:r>
            <a:br>
              <a:rPr lang="tr-TR" sz="5000" b="1" dirty="0" smtClean="0"/>
            </a:br>
            <a:r>
              <a:rPr lang="tr-TR" sz="5000" b="1" dirty="0" smtClean="0"/>
              <a:t>Sosyal Eğitim Platformu</a:t>
            </a:r>
            <a:endParaRPr lang="en-US" sz="5000" b="1" dirty="0" smtClean="0"/>
          </a:p>
        </p:txBody>
      </p:sp>
      <p:sp>
        <p:nvSpPr>
          <p:cNvPr id="3" name="2 Metin kutusu"/>
          <p:cNvSpPr txBox="1"/>
          <p:nvPr/>
        </p:nvSpPr>
        <p:spPr>
          <a:xfrm>
            <a:off x="1136240" y="3993348"/>
            <a:ext cx="3711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Mehmet YILMAZ</a:t>
            </a:r>
            <a:endParaRPr lang="tr-TR" sz="2800" dirty="0"/>
          </a:p>
        </p:txBody>
      </p:sp>
      <p:sp>
        <p:nvSpPr>
          <p:cNvPr id="4" name="3 Metin kutusu"/>
          <p:cNvSpPr txBox="1"/>
          <p:nvPr/>
        </p:nvSpPr>
        <p:spPr>
          <a:xfrm>
            <a:off x="1136240" y="5117416"/>
            <a:ext cx="3711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BT Rehber Öğretmen</a:t>
            </a:r>
            <a:endParaRPr lang="tr-TR" sz="2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videol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00" y="1389124"/>
            <a:ext cx="8923663" cy="39814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360189" y="1274543"/>
            <a:ext cx="83651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 smtClean="0">
                <a:solidFill>
                  <a:srgbClr val="FF0000"/>
                </a:solidFill>
              </a:rPr>
              <a:t>Görsel Modülü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tr-TR" dirty="0" smtClean="0"/>
              <a:t>Yenilik ve Eğitim Teknolojileri Genel Müdürlüğü arşivinden seçilen fotoğrafların yanı sıra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tr-TR" dirty="0" smtClean="0"/>
              <a:t>Öğretmen ve öğrencilerimizin de katkılarıyla daha da zenginleşen etiketlenmiş görsellerin yer aldığı bu modülde sizler için hazırlanan harita ve grafikler de bulunmaktadır.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tr-TR" dirty="0" smtClean="0"/>
              <a:t>Farklı derslerde kullanabilecek bu materyallerle derslerin görselliğin artması, konunun daha iyi kavranması amaçlanmaktadır.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tr-TR" dirty="0" smtClean="0"/>
              <a:t>Ayrıca öğrencilerimiz bu modülü öğretmenlerinin verdikleri ödevlerde yararlanabileceği güvenilir bir fotoğraf arşiv kaynağı olarak kullanabilecektir.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40338" y="330504"/>
            <a:ext cx="8863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EBA’da</a:t>
            </a: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Neler </a:t>
            </a: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Var?		</a:t>
            </a:r>
            <a:r>
              <a:rPr lang="tr-TR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-İçerik Modülleri</a:t>
            </a:r>
            <a:endParaRPr lang="tr-TR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35800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görsel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869136"/>
            <a:ext cx="8229600" cy="34609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360189" y="1208441"/>
            <a:ext cx="83431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b="1" dirty="0" smtClean="0">
                <a:solidFill>
                  <a:srgbClr val="FF0000"/>
                </a:solidFill>
              </a:rPr>
              <a:t>Ses Modülü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tr-TR" sz="2000" dirty="0" smtClean="0"/>
              <a:t>Bu modül sayesinde ses tabanlı ders destek, kişisel gelişim, tarih ve kültür programları, sesli kitaplar, yabancı dil dinleme metinlerini tabletinize veya müzik çalarınıza indirebilirsiniz.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tr-TR" sz="2000" dirty="0" smtClean="0"/>
              <a:t>EBA ses modülünde, yürürken, spor yaparken, metroda-otobüste-trafikte zaman geçirirken dinlemeniz için hazırlanmış; sesli kitaplar, eğitici radyo programları ve müzik arşivimizden örnekler sizleri bekliyor.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tr-TR" sz="2000" dirty="0" smtClean="0"/>
              <a:t>Ayrıca sizler de hazırlayacağınız ses dosyalarını bu modülden paylaşabilirsiniz.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40338" y="330504"/>
            <a:ext cx="8863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EBA’da</a:t>
            </a: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Neler </a:t>
            </a: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Var?		</a:t>
            </a:r>
            <a:r>
              <a:rPr lang="tr-TR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-İçerik Modülleri</a:t>
            </a:r>
            <a:endParaRPr lang="tr-TR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35800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se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757843"/>
            <a:ext cx="8229600" cy="3859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360188" y="1208441"/>
            <a:ext cx="833211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b="1" dirty="0" smtClean="0">
                <a:solidFill>
                  <a:srgbClr val="FF0000"/>
                </a:solidFill>
              </a:rPr>
              <a:t>Kitap Modülü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000" dirty="0" smtClean="0"/>
              <a:t>Kitap modülü, derslerde kullanılabilecek ders kitaplarını e-kitap olarak PDF haliyle bilgisayar veya etkileşimli tahtanıza indirebilmeniz ve buralarda kullanabilmeniz amacıyla tasarlanan bir modüldür.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000" dirty="0" smtClean="0"/>
              <a:t>Ayrıca sizler de faydalı olacağını düşündüğünüz e-kitapları bu modülden paylaşabilirsiniz.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000" dirty="0" smtClean="0"/>
              <a:t>Kitap modülüyle öğretmen ve öğrenciler kitaplarını yanında taşımak zorunda kalmadan istediği her yerde tabletlerinden kitaplarına ulaşabilecekler.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40338" y="330504"/>
            <a:ext cx="8863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EBA’da</a:t>
            </a: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Neler </a:t>
            </a: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Var?		</a:t>
            </a:r>
            <a:r>
              <a:rPr lang="tr-TR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-İçerik Modülleri</a:t>
            </a:r>
            <a:endParaRPr lang="tr-TR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35800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kitap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083204"/>
            <a:ext cx="8229600" cy="3209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360189" y="1274543"/>
            <a:ext cx="836517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800" b="1" dirty="0" smtClean="0">
                <a:solidFill>
                  <a:srgbClr val="FF0000"/>
                </a:solidFill>
              </a:rPr>
              <a:t>Dergi Modülü</a:t>
            </a:r>
          </a:p>
          <a:p>
            <a:pPr algn="just">
              <a:lnSpc>
                <a:spcPct val="150000"/>
              </a:lnSpc>
            </a:pPr>
            <a:endParaRPr lang="tr-TR" sz="2800" b="1" dirty="0" smtClean="0"/>
          </a:p>
          <a:p>
            <a:pPr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tr-TR" sz="2800" dirty="0" smtClean="0"/>
              <a:t> Eğitimde kullanılabilecek, ilginizi çekebilecek, takip edebileceğiniz eğitim, kültür ve bilim dergilerine bu modülden ulaşabilirsiniz. </a:t>
            </a:r>
          </a:p>
          <a:p>
            <a:pPr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tr-TR" sz="2800" dirty="0" smtClean="0"/>
              <a:t>Aynı zamanda size ait dergileri bu modül aracılığıyla herkesle paylaşabilirsiniz.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40338" y="330504"/>
            <a:ext cx="8863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EBA’da</a:t>
            </a: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Neler </a:t>
            </a: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Var?		</a:t>
            </a:r>
            <a:r>
              <a:rPr lang="tr-TR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-İçerik Modülleri</a:t>
            </a:r>
            <a:endParaRPr lang="tr-TR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35800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dergi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510377"/>
            <a:ext cx="8229600" cy="43547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360188" y="1274541"/>
            <a:ext cx="83211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3600" b="1" dirty="0" smtClean="0"/>
              <a:t>Yarışma Modülü</a:t>
            </a:r>
          </a:p>
          <a:p>
            <a:pPr algn="just"/>
            <a:endParaRPr lang="tr-TR" sz="3600" b="1" dirty="0" smtClean="0"/>
          </a:p>
          <a:p>
            <a:pPr algn="just"/>
            <a:r>
              <a:rPr lang="tr-TR" sz="3600" dirty="0" smtClean="0"/>
              <a:t>Sosyal bir ağ olan EBA bünyesinde düzenlenmiş yarışmaların ürünlerinin paylaşıldığı ve başvuru süreci devam eden yarışmalarla ilgili bilgilerin yer aldığı modüldür.</a:t>
            </a:r>
            <a:endParaRPr lang="tr-TR" sz="36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1044817" y="330504"/>
            <a:ext cx="7054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EBA’da</a:t>
            </a: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Neler </a:t>
            </a: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Var?		</a:t>
            </a:r>
            <a:r>
              <a:rPr lang="tr-TR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3-Yarışma</a:t>
            </a:r>
            <a:endParaRPr lang="tr-TR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35800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148085" y="330504"/>
            <a:ext cx="28478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EBA Nedir?</a:t>
            </a:r>
            <a:endParaRPr lang="tr-TR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37029" y="1377106"/>
            <a:ext cx="43542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tr-TR" sz="2400" dirty="0">
                <a:latin typeface="+mn-lt"/>
              </a:rPr>
              <a:t>Eğitimin geleceğe açılan kapısı olan Eğitim Bilişim Ağı, Yenilik ve Eğitim Teknolojileri Genel Müdürlüğü tarafından yürütülen çevrimiçi bir </a:t>
            </a:r>
            <a:r>
              <a:rPr lang="tr-TR" sz="2400" dirty="0">
                <a:solidFill>
                  <a:srgbClr val="FF0000"/>
                </a:solidFill>
                <a:latin typeface="+mn-lt"/>
              </a:rPr>
              <a:t>sosyal eğitim platformu</a:t>
            </a:r>
            <a:r>
              <a:rPr lang="tr-TR" sz="2400" dirty="0">
                <a:latin typeface="+mn-lt"/>
              </a:rPr>
              <a:t>dur. </a:t>
            </a:r>
          </a:p>
        </p:txBody>
      </p:sp>
      <p:pic>
        <p:nvPicPr>
          <p:cNvPr id="5" name="4 Resim" descr="eba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995" y="2088385"/>
            <a:ext cx="2857500" cy="2857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yarism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307947"/>
            <a:ext cx="8229600" cy="47596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360188" y="1274542"/>
            <a:ext cx="831008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1" dirty="0" smtClean="0">
                <a:solidFill>
                  <a:srgbClr val="FF0000"/>
                </a:solidFill>
              </a:rPr>
              <a:t>Uygulamalar Modülü</a:t>
            </a:r>
          </a:p>
          <a:p>
            <a:pPr algn="just">
              <a:lnSpc>
                <a:spcPct val="150000"/>
              </a:lnSpc>
            </a:pPr>
            <a:endParaRPr lang="tr-TR" sz="2400" b="1" dirty="0" smtClean="0"/>
          </a:p>
          <a:p>
            <a:pPr algn="just">
              <a:lnSpc>
                <a:spcPct val="150000"/>
              </a:lnSpc>
            </a:pPr>
            <a:r>
              <a:rPr lang="tr-TR" sz="2400" dirty="0" smtClean="0"/>
              <a:t>Bireysel öğrenmeye hizmet eden ve derslerde kullanılabilecek, Türkiye ve dünyada önde gelen eğitim içeriği üreten firma, üniversite, vakıf, dernek, bakanlık ve </a:t>
            </a:r>
            <a:r>
              <a:rPr lang="tr-TR" sz="2400" dirty="0" err="1" smtClean="0"/>
              <a:t>STK’lar</a:t>
            </a:r>
            <a:r>
              <a:rPr lang="tr-TR" sz="2400" dirty="0" smtClean="0"/>
              <a:t> tarafından sağlanan birçok etkileşimli içeriğin, ders materyalinin ve eğitim </a:t>
            </a:r>
            <a:r>
              <a:rPr lang="tr-TR" sz="2400" dirty="0" err="1" smtClean="0"/>
              <a:t>portallerinin</a:t>
            </a:r>
            <a:r>
              <a:rPr lang="tr-TR" sz="2400" dirty="0" smtClean="0"/>
              <a:t> bulunduğu bir modüldür.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tr-TR" sz="24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517845" y="330504"/>
            <a:ext cx="81083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EBA’da</a:t>
            </a: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Neler </a:t>
            </a: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Var?		</a:t>
            </a:r>
            <a:r>
              <a:rPr lang="tr-TR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4-Uygulamalar</a:t>
            </a:r>
            <a:endParaRPr lang="tr-TR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35800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uygulamalar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336448"/>
            <a:ext cx="8229600" cy="47026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360188" y="1274542"/>
            <a:ext cx="83321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800" b="1" dirty="0" smtClean="0">
                <a:solidFill>
                  <a:srgbClr val="FF0000"/>
                </a:solidFill>
              </a:rPr>
              <a:t>EBA Dosya Modülü</a:t>
            </a:r>
          </a:p>
          <a:p>
            <a:pPr algn="just">
              <a:lnSpc>
                <a:spcPct val="150000"/>
              </a:lnSpc>
            </a:pPr>
            <a:endParaRPr lang="tr-TR" sz="2800" b="1" dirty="0" smtClean="0"/>
          </a:p>
          <a:p>
            <a:pPr>
              <a:lnSpc>
                <a:spcPct val="150000"/>
              </a:lnSpc>
            </a:pPr>
            <a:r>
              <a:rPr lang="tr-TR" sz="2800" dirty="0" smtClean="0"/>
              <a:t>Öğretmen ve öğrencilerin sunum, doküman, görsel, ses, video vb. dosyalarını saklayabilecekleri ve birbirleriyle paylaşabilecekleri bir uygulamadır.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781540" y="330504"/>
            <a:ext cx="7580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EBA’da</a:t>
            </a: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Neler </a:t>
            </a: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Var?		</a:t>
            </a:r>
            <a:r>
              <a:rPr lang="tr-TR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5-</a:t>
            </a:r>
            <a:r>
              <a:rPr lang="tr-TR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Eba</a:t>
            </a:r>
            <a:r>
              <a:rPr lang="tr-TR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Dosya</a:t>
            </a:r>
            <a:endParaRPr lang="tr-TR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35800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eba dosy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525269"/>
            <a:ext cx="8229600" cy="43249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360188" y="1274542"/>
            <a:ext cx="83321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1" dirty="0" smtClean="0">
                <a:solidFill>
                  <a:srgbClr val="FF0000"/>
                </a:solidFill>
              </a:rPr>
              <a:t>EBA </a:t>
            </a:r>
            <a:r>
              <a:rPr lang="tr-TR" sz="2400" b="1" dirty="0" smtClean="0">
                <a:solidFill>
                  <a:srgbClr val="FF0000"/>
                </a:solidFill>
              </a:rPr>
              <a:t>Dükkan Aplikasyonu</a:t>
            </a:r>
            <a:endParaRPr lang="tr-TR" sz="24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400" dirty="0" smtClean="0"/>
              <a:t> Eğitimde </a:t>
            </a:r>
            <a:r>
              <a:rPr lang="tr-TR" sz="2400" dirty="0" smtClean="0"/>
              <a:t>FATİH Projesi kapsamında dağıtılan tablet bilgisayarlarda yüklü olarak gelen uygulama marketidir.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400" dirty="0" smtClean="0"/>
              <a:t> EBA </a:t>
            </a:r>
            <a:r>
              <a:rPr lang="tr-TR" sz="2400" dirty="0" smtClean="0"/>
              <a:t>Dükkan ile yeni uygulamalar indirebilecek, var olanları güncelleyebileceksiniz.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400" dirty="0" smtClean="0"/>
              <a:t> İçerisinde </a:t>
            </a:r>
            <a:r>
              <a:rPr lang="tr-TR" sz="2400" dirty="0" smtClean="0"/>
              <a:t>z-kitaplar, dergiler, sözlük, hesap makinesi gibi yardımcı kaynaklar, eğitici ve öğretici oyunlar, sesli hikâyeler yer alan market uygulaması gün geçtikçe büyümekte ve seçenekleri zenginleşmekte…</a:t>
            </a:r>
            <a:endParaRPr lang="tr-TR" sz="24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567538" y="330504"/>
            <a:ext cx="80089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EBA’da</a:t>
            </a: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Neler </a:t>
            </a: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Var?		</a:t>
            </a:r>
            <a:r>
              <a:rPr lang="tr-TR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tr-TR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Eba</a:t>
            </a:r>
            <a:r>
              <a:rPr lang="tr-TR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Dükkan</a:t>
            </a:r>
            <a:endParaRPr lang="tr-TR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35800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paylasim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35680" y="1219200"/>
            <a:ext cx="8051120" cy="5293507"/>
          </a:xfrm>
        </p:spPr>
      </p:pic>
      <p:sp>
        <p:nvSpPr>
          <p:cNvPr id="6" name="Metin kutusu 3"/>
          <p:cNvSpPr txBox="1"/>
          <p:nvPr/>
        </p:nvSpPr>
        <p:spPr>
          <a:xfrm>
            <a:off x="959472" y="330504"/>
            <a:ext cx="72250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EBA’da</a:t>
            </a: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Neler </a:t>
            </a: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Var?		</a:t>
            </a:r>
            <a:r>
              <a:rPr lang="tr-TR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7-Paylaşım</a:t>
            </a:r>
            <a:endParaRPr lang="tr-TR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kodla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20" y="851999"/>
            <a:ext cx="8609680" cy="5729917"/>
          </a:xfrm>
          <a:prstGeom prst="rect">
            <a:avLst/>
          </a:prstGeom>
        </p:spPr>
      </p:pic>
      <p:sp>
        <p:nvSpPr>
          <p:cNvPr id="7" name="Metin kutusu 3"/>
          <p:cNvSpPr txBox="1"/>
          <p:nvPr/>
        </p:nvSpPr>
        <p:spPr>
          <a:xfrm>
            <a:off x="945045" y="242368"/>
            <a:ext cx="7253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EBA’da</a:t>
            </a: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Neler </a:t>
            </a: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Var?		</a:t>
            </a:r>
            <a:r>
              <a:rPr lang="tr-TR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8-Kodlama</a:t>
            </a:r>
            <a:endParaRPr lang="tr-TR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457200" y="139545"/>
            <a:ext cx="8229600" cy="9906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Eba’ya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Nasıl Ulaşırım?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473725" y="1345642"/>
          <a:ext cx="8196550" cy="490092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060155"/>
                <a:gridCol w="6136395"/>
              </a:tblGrid>
              <a:tr h="431045">
                <a:tc>
                  <a:txBody>
                    <a:bodyPr/>
                    <a:lstStyle/>
                    <a:p>
                      <a:r>
                        <a:rPr lang="tr-TR" dirty="0" smtClean="0"/>
                        <a:t>Web</a:t>
                      </a:r>
                      <a:r>
                        <a:rPr lang="tr-TR" baseline="0" dirty="0" smtClean="0"/>
                        <a:t> Sitesi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www.</a:t>
                      </a:r>
                      <a:r>
                        <a:rPr lang="tr-TR" sz="1800" dirty="0" err="1" smtClean="0"/>
                        <a:t>eba</a:t>
                      </a:r>
                      <a:r>
                        <a:rPr lang="tr-TR" sz="1800" dirty="0" smtClean="0"/>
                        <a:t>.gov.tr</a:t>
                      </a:r>
                      <a:endParaRPr lang="tr-TR" sz="1800" b="0" dirty="0" smtClean="0"/>
                    </a:p>
                  </a:txBody>
                  <a:tcPr anchor="ctr"/>
                </a:tc>
              </a:tr>
              <a:tr h="743995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Facebook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https://www.facebook.com/egitimbilisimagi/</a:t>
                      </a:r>
                      <a:endParaRPr lang="tr-TR" sz="1800" b="0" dirty="0" smtClean="0"/>
                    </a:p>
                  </a:txBody>
                  <a:tcPr anchor="ctr"/>
                </a:tc>
              </a:tr>
              <a:tr h="431045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Twitter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https://twitter.com/egitimbilisim</a:t>
                      </a:r>
                      <a:endParaRPr lang="tr-TR" sz="1800" b="0" dirty="0" smtClean="0"/>
                    </a:p>
                  </a:txBody>
                  <a:tcPr anchor="ctr"/>
                </a:tc>
              </a:tr>
              <a:tr h="743995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İnstagram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https://www.instagram.com/egitimbilisimagi</a:t>
                      </a:r>
                      <a:endParaRPr lang="tr-TR" sz="1800" b="0" dirty="0" smtClean="0"/>
                    </a:p>
                  </a:txBody>
                  <a:tcPr anchor="ctr"/>
                </a:tc>
              </a:tr>
              <a:tr h="743995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Youtube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https://www.youtube.com/user/egitimbilisimagi</a:t>
                      </a:r>
                      <a:endParaRPr lang="tr-TR" sz="1800" b="0" dirty="0" smtClean="0"/>
                    </a:p>
                  </a:txBody>
                  <a:tcPr anchor="ctr"/>
                </a:tc>
              </a:tr>
              <a:tr h="1062851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Apple</a:t>
                      </a:r>
                      <a:r>
                        <a:rPr lang="tr-TR" dirty="0" smtClean="0"/>
                        <a:t> Uygulaması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https://itunes.apple.com/us/app/eba/id1207256037?mt=8</a:t>
                      </a:r>
                      <a:endParaRPr lang="tr-TR" sz="1800" b="0" dirty="0" smtClean="0"/>
                    </a:p>
                  </a:txBody>
                  <a:tcPr anchor="ctr"/>
                </a:tc>
              </a:tr>
              <a:tr h="743995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Android</a:t>
                      </a:r>
                      <a:r>
                        <a:rPr lang="tr-TR" dirty="0" smtClean="0"/>
                        <a:t> Uygulaması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https://play.google.com/store/apps/details?id=tr.gov.eba.hesap</a:t>
                      </a:r>
                      <a:endParaRPr lang="tr-TR" sz="1800" b="0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171" y="1503547"/>
            <a:ext cx="3601200" cy="40379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Metin kutusu 2"/>
          <p:cNvSpPr txBox="1"/>
          <p:nvPr/>
        </p:nvSpPr>
        <p:spPr>
          <a:xfrm>
            <a:off x="537029" y="1377106"/>
            <a:ext cx="471801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tr-TR" dirty="0" smtClean="0">
                <a:latin typeface="+mn-lt"/>
              </a:rPr>
              <a:t> EBA; okulda, evde, kısacası </a:t>
            </a:r>
            <a:r>
              <a:rPr lang="tr-TR" dirty="0" smtClean="0">
                <a:solidFill>
                  <a:srgbClr val="FF0000"/>
                </a:solidFill>
                <a:latin typeface="+mn-lt"/>
              </a:rPr>
              <a:t>zamandan ve mekândan bağımsız</a:t>
            </a:r>
            <a:r>
              <a:rPr lang="tr-TR" dirty="0" smtClean="0">
                <a:latin typeface="+mn-lt"/>
              </a:rPr>
              <a:t> olarak ihtiyaç duyulan her yerde ve her zaman kullanabilir. 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tr-TR" dirty="0" smtClean="0">
                <a:latin typeface="+mn-lt"/>
              </a:rPr>
              <a:t> Bu da eğitimin </a:t>
            </a:r>
            <a:r>
              <a:rPr lang="tr-TR" dirty="0" smtClean="0">
                <a:solidFill>
                  <a:srgbClr val="FF0000"/>
                </a:solidFill>
                <a:latin typeface="+mn-lt"/>
              </a:rPr>
              <a:t>dört duvar dışında </a:t>
            </a:r>
            <a:r>
              <a:rPr lang="tr-TR" dirty="0" smtClean="0">
                <a:latin typeface="+mn-lt"/>
              </a:rPr>
              <a:t>da gerçekleştirilmesini sağlamaktadır. 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tr-TR" dirty="0" smtClean="0">
                <a:latin typeface="+mn-lt"/>
              </a:rPr>
              <a:t> Bu </a:t>
            </a:r>
            <a:r>
              <a:rPr lang="tr-TR" dirty="0" smtClean="0">
                <a:solidFill>
                  <a:srgbClr val="FF0000"/>
                </a:solidFill>
                <a:latin typeface="+mn-lt"/>
              </a:rPr>
              <a:t>platformun amacı</a:t>
            </a:r>
            <a:r>
              <a:rPr lang="tr-TR" dirty="0" smtClean="0">
                <a:latin typeface="+mn-lt"/>
              </a:rPr>
              <a:t>; bilgi teknolojileri aracılığıyla etkili materyal kullanımını destekleyip </a:t>
            </a:r>
            <a:r>
              <a:rPr lang="tr-TR" dirty="0" smtClean="0">
                <a:solidFill>
                  <a:srgbClr val="FF0000"/>
                </a:solidFill>
                <a:latin typeface="+mn-lt"/>
              </a:rPr>
              <a:t>teknolojinin eğitime entegrasyonunu</a:t>
            </a:r>
            <a:r>
              <a:rPr lang="tr-TR" dirty="0" smtClean="0">
                <a:latin typeface="+mn-lt"/>
              </a:rPr>
              <a:t> sağlamaktır.</a:t>
            </a:r>
            <a:endParaRPr lang="tr-TR" dirty="0">
              <a:latin typeface="+mn-lt"/>
            </a:endParaRPr>
          </a:p>
        </p:txBody>
      </p:sp>
      <p:sp>
        <p:nvSpPr>
          <p:cNvPr id="7" name="Metin kutusu 3"/>
          <p:cNvSpPr txBox="1"/>
          <p:nvPr/>
        </p:nvSpPr>
        <p:spPr>
          <a:xfrm>
            <a:off x="1948045" y="330504"/>
            <a:ext cx="5247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EBA’nın</a:t>
            </a: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Amacı Nedir?</a:t>
            </a:r>
            <a:endParaRPr lang="tr-TR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420869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53178" y="1301906"/>
            <a:ext cx="4659085" cy="512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sz="2000" dirty="0" smtClean="0">
                <a:latin typeface="+mn-lt"/>
              </a:rPr>
              <a:t>EBA’ da bulunan e-içerikler, alanında </a:t>
            </a:r>
            <a:r>
              <a:rPr lang="tr-TR" sz="2000" dirty="0" smtClean="0">
                <a:solidFill>
                  <a:srgbClr val="FF0000"/>
                </a:solidFill>
                <a:latin typeface="+mn-lt"/>
              </a:rPr>
              <a:t>uzman ekipler </a:t>
            </a:r>
            <a:r>
              <a:rPr lang="tr-TR" sz="2000" dirty="0" smtClean="0">
                <a:latin typeface="+mn-lt"/>
              </a:rPr>
              <a:t>tarafından üretilmekte;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sz="2000" dirty="0" smtClean="0">
                <a:latin typeface="+mn-lt"/>
              </a:rPr>
              <a:t>Ayrıca Türkiye’de ve dünyada </a:t>
            </a:r>
            <a:r>
              <a:rPr lang="tr-TR" sz="2000" dirty="0" smtClean="0">
                <a:solidFill>
                  <a:srgbClr val="FF0000"/>
                </a:solidFill>
                <a:latin typeface="+mn-lt"/>
              </a:rPr>
              <a:t>dijital yayıncılık </a:t>
            </a:r>
            <a:r>
              <a:rPr lang="tr-TR" sz="2000" dirty="0" smtClean="0">
                <a:latin typeface="+mn-lt"/>
              </a:rPr>
              <a:t>alanında önde gelen </a:t>
            </a:r>
            <a:r>
              <a:rPr lang="tr-TR" sz="2000" dirty="0" smtClean="0">
                <a:solidFill>
                  <a:srgbClr val="FF0000"/>
                </a:solidFill>
                <a:latin typeface="+mn-lt"/>
              </a:rPr>
              <a:t>eğitim firmaları </a:t>
            </a:r>
            <a:r>
              <a:rPr lang="tr-TR" sz="2000" dirty="0" smtClean="0">
                <a:latin typeface="+mn-lt"/>
              </a:rPr>
              <a:t>tarafından sağlanan içeriklerle de zenginleştirilmektedir.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sz="2000" dirty="0" smtClean="0">
                <a:latin typeface="+mn-lt"/>
              </a:rPr>
              <a:t>Aynı zamanda eğitim platformumuz öğretmen ve öğrenci kullanıcı kitlesinin yaptığı </a:t>
            </a:r>
            <a:r>
              <a:rPr lang="tr-TR" sz="2000" dirty="0" smtClean="0">
                <a:solidFill>
                  <a:srgbClr val="FF0000"/>
                </a:solidFill>
                <a:latin typeface="+mn-lt"/>
              </a:rPr>
              <a:t>paylaşımlarla</a:t>
            </a:r>
            <a:r>
              <a:rPr lang="tr-TR" sz="2000" dirty="0" smtClean="0">
                <a:latin typeface="+mn-lt"/>
              </a:rPr>
              <a:t> birlikte gittikçe </a:t>
            </a:r>
            <a:r>
              <a:rPr lang="tr-TR" sz="2000" dirty="0" smtClean="0">
                <a:solidFill>
                  <a:srgbClr val="FF0000"/>
                </a:solidFill>
                <a:latin typeface="+mn-lt"/>
              </a:rPr>
              <a:t>büyüyen</a:t>
            </a:r>
            <a:r>
              <a:rPr lang="tr-TR" sz="2000" dirty="0" smtClean="0">
                <a:latin typeface="+mn-lt"/>
              </a:rPr>
              <a:t> bir kaynak havuzu haline gelmiştir.</a:t>
            </a:r>
            <a:endParaRPr lang="tr-TR" sz="2000" dirty="0">
              <a:latin typeface="+mn-lt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314" y="1973943"/>
            <a:ext cx="3497943" cy="40934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Metin kutusu 3"/>
          <p:cNvSpPr txBox="1"/>
          <p:nvPr/>
        </p:nvSpPr>
        <p:spPr>
          <a:xfrm>
            <a:off x="2199908" y="330504"/>
            <a:ext cx="47441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EBA Neden Önemli?</a:t>
            </a:r>
            <a:endParaRPr lang="tr-TR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73997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486229" y="1277954"/>
            <a:ext cx="4659085" cy="5035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 startAt="4"/>
            </a:pPr>
            <a:r>
              <a:rPr lang="tr-TR" dirty="0" err="1" smtClean="0">
                <a:latin typeface="+mn-lt"/>
              </a:rPr>
              <a:t>EBA’da</a:t>
            </a:r>
            <a:r>
              <a:rPr lang="tr-TR" dirty="0" smtClean="0">
                <a:latin typeface="+mn-lt"/>
              </a:rPr>
              <a:t> bulunan e-içerikler farklı öğrenme stillerine (</a:t>
            </a:r>
            <a:r>
              <a:rPr lang="tr-TR" dirty="0" smtClean="0">
                <a:solidFill>
                  <a:srgbClr val="FF0000"/>
                </a:solidFill>
                <a:latin typeface="+mn-lt"/>
              </a:rPr>
              <a:t>sözel, görsel, sayısal, sosyal, bireysel, işitsel öğrenme</a:t>
            </a:r>
            <a:r>
              <a:rPr lang="tr-TR" dirty="0" smtClean="0">
                <a:latin typeface="+mn-lt"/>
              </a:rPr>
              <a:t>) sahip öğrencileri de kapsamaktadır.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 startAt="4"/>
            </a:pPr>
            <a:r>
              <a:rPr lang="tr-TR" dirty="0" smtClean="0">
                <a:latin typeface="+mn-lt"/>
              </a:rPr>
              <a:t>Böylece öğretmen merkezli eğitimden </a:t>
            </a:r>
            <a:r>
              <a:rPr lang="tr-TR" dirty="0" smtClean="0">
                <a:solidFill>
                  <a:srgbClr val="FF0000"/>
                </a:solidFill>
                <a:latin typeface="+mn-lt"/>
              </a:rPr>
              <a:t>öğrenci merkezli </a:t>
            </a:r>
            <a:r>
              <a:rPr lang="tr-TR" dirty="0" smtClean="0">
                <a:latin typeface="+mn-lt"/>
              </a:rPr>
              <a:t>eğitime geçilmesi daha da kolaylaşacaktır.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 startAt="4"/>
            </a:pPr>
            <a:r>
              <a:rPr lang="tr-TR" dirty="0" smtClean="0">
                <a:latin typeface="+mn-lt"/>
              </a:rPr>
              <a:t>Bu da </a:t>
            </a:r>
            <a:r>
              <a:rPr lang="tr-TR" dirty="0" smtClean="0">
                <a:solidFill>
                  <a:srgbClr val="FF0000"/>
                </a:solidFill>
                <a:latin typeface="+mn-lt"/>
              </a:rPr>
              <a:t>ezberci zihniyetten uzak</a:t>
            </a:r>
            <a:r>
              <a:rPr lang="tr-TR" dirty="0" smtClean="0">
                <a:latin typeface="+mn-lt"/>
              </a:rPr>
              <a:t>, nitelikli kaynakları süzüp </a:t>
            </a:r>
            <a:r>
              <a:rPr lang="tr-TR" dirty="0" smtClean="0">
                <a:solidFill>
                  <a:srgbClr val="FF0000"/>
                </a:solidFill>
                <a:latin typeface="+mn-lt"/>
              </a:rPr>
              <a:t>araştıran</a:t>
            </a:r>
            <a:r>
              <a:rPr lang="tr-TR" dirty="0" smtClean="0">
                <a:latin typeface="+mn-lt"/>
              </a:rPr>
              <a:t>, </a:t>
            </a:r>
            <a:r>
              <a:rPr lang="tr-TR" dirty="0" smtClean="0">
                <a:solidFill>
                  <a:srgbClr val="FF0000"/>
                </a:solidFill>
                <a:latin typeface="+mn-lt"/>
              </a:rPr>
              <a:t>yorumlayan</a:t>
            </a:r>
            <a:r>
              <a:rPr lang="tr-TR" dirty="0" smtClean="0">
                <a:latin typeface="+mn-lt"/>
              </a:rPr>
              <a:t> ve bilgiden </a:t>
            </a:r>
            <a:r>
              <a:rPr lang="tr-TR" dirty="0" smtClean="0">
                <a:solidFill>
                  <a:srgbClr val="FF0000"/>
                </a:solidFill>
                <a:latin typeface="+mn-lt"/>
              </a:rPr>
              <a:t>bilgi üretebilen </a:t>
            </a:r>
            <a:r>
              <a:rPr lang="tr-TR" dirty="0" smtClean="0">
                <a:latin typeface="+mn-lt"/>
              </a:rPr>
              <a:t>bireylerin yetiştiği bir ülkenin temellerinin atılmasına yardımcı olacaktır. </a:t>
            </a:r>
            <a:endParaRPr lang="tr-TR" dirty="0">
              <a:latin typeface="+mn-lt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48" y="1619481"/>
            <a:ext cx="3893685" cy="4093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Metin kutusu 3"/>
          <p:cNvSpPr txBox="1"/>
          <p:nvPr/>
        </p:nvSpPr>
        <p:spPr>
          <a:xfrm>
            <a:off x="2199908" y="330504"/>
            <a:ext cx="47441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EBA Neden Önemli?</a:t>
            </a:r>
            <a:endParaRPr lang="tr-TR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725327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360188" y="1274542"/>
            <a:ext cx="4534624" cy="5011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400" dirty="0" smtClean="0"/>
              <a:t> Öğrencilerin çok daha verimli çalışmalar yapabilmeleri ve çalışmalarının karşılığını alabilmeleri için tasarlandı.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400" dirty="0" smtClean="0"/>
              <a:t> Öğrencilerimiz EBA Ders’le, sınıf arkadaşları ve öğretmenleriyle birlikte çalışabilir, iletişim kurabilir ve paylaşımda bulunabilir. </a:t>
            </a:r>
          </a:p>
        </p:txBody>
      </p:sp>
      <p:sp>
        <p:nvSpPr>
          <p:cNvPr id="8" name="Metin kutusu 3"/>
          <p:cNvSpPr txBox="1"/>
          <p:nvPr/>
        </p:nvSpPr>
        <p:spPr>
          <a:xfrm>
            <a:off x="804783" y="330504"/>
            <a:ext cx="75344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EBA’da</a:t>
            </a: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Neler </a:t>
            </a: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Var?		</a:t>
            </a:r>
            <a:r>
              <a:rPr lang="tr-TR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tr-TR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Eba</a:t>
            </a:r>
            <a:r>
              <a:rPr lang="tr-TR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Ders</a:t>
            </a:r>
            <a:endParaRPr lang="tr-TR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8 Resim" descr="EBA D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814" y="2385497"/>
            <a:ext cx="4114800" cy="2571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1035800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360188" y="1274542"/>
            <a:ext cx="8277036" cy="4538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800" dirty="0" smtClean="0"/>
              <a:t> Ayrıca öğrencilerimiz, öğretmenlerinin gönderdiği ödev ve alıştırmaları takviminden anlık takip ederek çalışmalarını zamanında yapabilir, dilediği zaman dilediği konuya çalışabilir.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800" dirty="0" smtClean="0"/>
              <a:t> Okulunda paylaşımlar yaparak, oylama ve etkinliklere katılarak hem okulda hem de okul dışında öğrenmeye devam edebilirler.</a:t>
            </a:r>
            <a:endParaRPr lang="tr-TR" sz="2800" dirty="0"/>
          </a:p>
        </p:txBody>
      </p:sp>
      <p:pic>
        <p:nvPicPr>
          <p:cNvPr id="4" name="3 Resim" descr="ebader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03" y="1274542"/>
            <a:ext cx="8867775" cy="4701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Metin kutusu 3"/>
          <p:cNvSpPr txBox="1"/>
          <p:nvPr/>
        </p:nvSpPr>
        <p:spPr>
          <a:xfrm>
            <a:off x="804783" y="330504"/>
            <a:ext cx="75344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EBA’da</a:t>
            </a: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Neler </a:t>
            </a: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Var?		</a:t>
            </a:r>
            <a:r>
              <a:rPr lang="tr-TR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tr-TR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Eba</a:t>
            </a:r>
            <a:r>
              <a:rPr lang="tr-TR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Ders</a:t>
            </a:r>
            <a:endParaRPr lang="tr-TR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358006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437307" y="1296577"/>
            <a:ext cx="417876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b="1" u="sng" dirty="0" smtClean="0">
                <a:solidFill>
                  <a:srgbClr val="FF0000"/>
                </a:solidFill>
              </a:rPr>
              <a:t>Haber Modülü</a:t>
            </a:r>
          </a:p>
          <a:p>
            <a:pPr algn="just"/>
            <a:endParaRPr lang="tr-TR" sz="1600" b="1" dirty="0" smtClean="0"/>
          </a:p>
          <a:p>
            <a:pPr algn="just">
              <a:buFont typeface="Wingdings" pitchFamily="2" charset="2"/>
              <a:buChar char="Ø"/>
            </a:pPr>
            <a:r>
              <a:rPr lang="tr-TR" sz="1600" dirty="0" smtClean="0"/>
              <a:t> Öğretmen ve öğrencilerin yaptığı birbirinden güzel çalışmaları herkesin duyması, görmesi, örnek alarak daha da iyisini geliştirebilmesi amacıyla tasarlanan bir modüldür. </a:t>
            </a:r>
          </a:p>
          <a:p>
            <a:pPr algn="just">
              <a:buFont typeface="Wingdings" pitchFamily="2" charset="2"/>
              <a:buChar char="Ø"/>
            </a:pPr>
            <a:r>
              <a:rPr lang="tr-TR" sz="1600" dirty="0" smtClean="0"/>
              <a:t> Yapılan her türlü etkinlik ya da haber değeri taşıyan faaliyet buraya eklenir ve EBA denetim ekibi tarafından yapılacak olan uygunluk kontrolünden geçtikten sonra yayınlanır.</a:t>
            </a:r>
          </a:p>
          <a:p>
            <a:pPr algn="just">
              <a:buFont typeface="Wingdings" pitchFamily="2" charset="2"/>
              <a:buChar char="Ø"/>
            </a:pPr>
            <a:r>
              <a:rPr lang="tr-TR" sz="1600" dirty="0" smtClean="0"/>
              <a:t> Sizden gelen küçük bir duvar takvimi çalışması da bir haberdir, kültürel bir başarı da… </a:t>
            </a:r>
          </a:p>
          <a:p>
            <a:pPr algn="just">
              <a:buFont typeface="Wingdings" pitchFamily="2" charset="2"/>
              <a:buChar char="Ø"/>
            </a:pPr>
            <a:r>
              <a:rPr lang="tr-TR" sz="1600" dirty="0" smtClean="0"/>
              <a:t> Öğrencilerin spor dalındaki başarıları, yarışmalarda aldıkları dereceler, okulların katıldığı projeler… </a:t>
            </a:r>
          </a:p>
          <a:p>
            <a:pPr algn="just">
              <a:buFont typeface="Wingdings" pitchFamily="2" charset="2"/>
              <a:buChar char="Ø"/>
            </a:pPr>
            <a:r>
              <a:rPr lang="tr-TR" sz="1600" dirty="0" smtClean="0"/>
              <a:t> Kısacası sizin yaptığınız her çalışma bizim için görülmeye değer bir haberdir.</a:t>
            </a:r>
          </a:p>
        </p:txBody>
      </p:sp>
      <p:pic>
        <p:nvPicPr>
          <p:cNvPr id="4" name="3 Resim" descr="haberl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894" y="1880471"/>
            <a:ext cx="4293719" cy="4255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Metin kutusu 3"/>
          <p:cNvSpPr txBox="1"/>
          <p:nvPr/>
        </p:nvSpPr>
        <p:spPr>
          <a:xfrm>
            <a:off x="140338" y="330504"/>
            <a:ext cx="8863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EBA’da</a:t>
            </a: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Neler </a:t>
            </a: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Var?		</a:t>
            </a:r>
            <a:r>
              <a:rPr lang="tr-TR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-İçerik Modülleri</a:t>
            </a:r>
            <a:endParaRPr lang="tr-TR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35800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360188" y="1274543"/>
            <a:ext cx="84533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FF0000"/>
                </a:solidFill>
              </a:rPr>
              <a:t>Video Modülü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tr-TR" dirty="0" smtClean="0"/>
              <a:t>Eğitim Bilişim Ağı’nın video modülü, eğitsel amaçlı videoları tek bir adreste bulabilmeniz için tasarlandı.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tr-TR" dirty="0" smtClean="0"/>
              <a:t>Ders destek, kişisel gelişim, belgesel, çizgi film, rehberlik, meslekî eğitim gibi alanlarda bireysel ve toplu öğrenmeyi destekleyen videoların yer aldığı bu modülde her branştan geniş bir yelpazede kullanabileceğiniz videoları bulabilirsiniz.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tr-TR" dirty="0" smtClean="0"/>
              <a:t>Ayrıca önemli günlerde izleyebileceğiniz videolar, sosyal sorumluluk projeleri kapsamında üretilen videolar, öğrenme ortamlarını zenginleştiren çeşitli belgeseller de burada yer alır.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tr-TR" dirty="0" smtClean="0"/>
              <a:t>Öğretmen ve öğrencilerimizin göndereceği videolarla daha da zenginleşen bu modülde yer alan içerikler ile öğrenme süreci daha keyifli bir hale gelecektir.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40338" y="330504"/>
            <a:ext cx="8863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EBA’da</a:t>
            </a: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Neler </a:t>
            </a: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Var?		</a:t>
            </a:r>
            <a:r>
              <a:rPr lang="tr-TR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-İçerik Modülleri</a:t>
            </a:r>
            <a:endParaRPr lang="tr-TR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35800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ynak">
  <a:themeElements>
    <a:clrScheme name="Görünüş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yna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5073</TotalTime>
  <Words>962</Words>
  <Application>Microsoft Office PowerPoint</Application>
  <PresentationFormat>Ekran Gösterisi (4:3)</PresentationFormat>
  <Paragraphs>108</Paragraphs>
  <Slides>28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Kaynak</vt:lpstr>
      <vt:lpstr>EĞİTİM BİLİŞİM AĞI (EBA) Sosyal Eğitim Platformu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Elnur Ismayil</dc:creator>
  <cp:lastModifiedBy>ogrod</cp:lastModifiedBy>
  <cp:revision>300</cp:revision>
  <dcterms:created xsi:type="dcterms:W3CDTF">2014-03-09T12:59:06Z</dcterms:created>
  <dcterms:modified xsi:type="dcterms:W3CDTF">2018-02-22T11:46:35Z</dcterms:modified>
</cp:coreProperties>
</file>